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udio/unknown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6"/>
  </p:notesMasterIdLst>
  <p:handoutMasterIdLst>
    <p:handoutMasterId r:id="rId27"/>
  </p:handoutMasterIdLst>
  <p:sldIdLst>
    <p:sldId id="257" r:id="rId2"/>
    <p:sldId id="263" r:id="rId3"/>
    <p:sldId id="287" r:id="rId4"/>
    <p:sldId id="258" r:id="rId5"/>
    <p:sldId id="259" r:id="rId6"/>
    <p:sldId id="288" r:id="rId7"/>
    <p:sldId id="270" r:id="rId8"/>
    <p:sldId id="265" r:id="rId9"/>
    <p:sldId id="267" r:id="rId10"/>
    <p:sldId id="271" r:id="rId11"/>
    <p:sldId id="272" r:id="rId12"/>
    <p:sldId id="273" r:id="rId13"/>
    <p:sldId id="276" r:id="rId14"/>
    <p:sldId id="274" r:id="rId15"/>
    <p:sldId id="275" r:id="rId16"/>
    <p:sldId id="268" r:id="rId17"/>
    <p:sldId id="277" r:id="rId18"/>
    <p:sldId id="278" r:id="rId19"/>
    <p:sldId id="279" r:id="rId20"/>
    <p:sldId id="286" r:id="rId21"/>
    <p:sldId id="260" r:id="rId22"/>
    <p:sldId id="262" r:id="rId23"/>
    <p:sldId id="283" r:id="rId24"/>
    <p:sldId id="261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00FF"/>
    <a:srgbClr val="99CCFF"/>
    <a:srgbClr val="FF0066"/>
    <a:srgbClr val="FF99CC"/>
    <a:srgbClr val="160413"/>
    <a:srgbClr val="4F0F46"/>
    <a:srgbClr val="A4D8D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8" d="100"/>
          <a:sy n="48" d="100"/>
        </p:scale>
        <p:origin x="-250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39" d="100"/>
          <a:sy n="39" d="100"/>
        </p:scale>
        <p:origin x="-2357" y="-77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A96F30-81B6-4265-8AE2-4E3C84C636E4}" type="datetimeFigureOut">
              <a:rPr lang="en-US" smtClean="0"/>
              <a:pPr/>
              <a:t>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77442D-74AF-43C2-8DBD-F93C63E325B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AB233E-2937-4459-87F1-7F6C4851897F}" type="datetimeFigureOut">
              <a:rPr lang="en-US" smtClean="0"/>
              <a:pPr/>
              <a:t>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110449-671D-4C7D-96E1-6FFC771CA26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110449-671D-4C7D-96E1-6FFC771CA262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bin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bin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bin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bin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bin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bin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bin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bin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bin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bin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bin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EDB70-0007-445F-9F39-5EA22F6CA53B}" type="datetimeFigureOut">
              <a:rPr lang="en-US" smtClean="0"/>
              <a:pPr/>
              <a:t>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EA0EA-D4C7-48D3-A1FD-E624F79821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newsflash/>
    <p:sndAc>
      <p:stSnd>
        <p:snd r:embed="rId1" name="arrow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EDB70-0007-445F-9F39-5EA22F6CA53B}" type="datetimeFigureOut">
              <a:rPr lang="en-US" smtClean="0"/>
              <a:pPr/>
              <a:t>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EA0EA-D4C7-48D3-A1FD-E624F79821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newsflash/>
    <p:sndAc>
      <p:stSnd>
        <p:snd r:embed="rId1" name="arrow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EDB70-0007-445F-9F39-5EA22F6CA53B}" type="datetimeFigureOut">
              <a:rPr lang="en-US" smtClean="0"/>
              <a:pPr/>
              <a:t>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EA0EA-D4C7-48D3-A1FD-E624F79821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newsflash/>
    <p:sndAc>
      <p:stSnd>
        <p:snd r:embed="rId1" name="arrow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EDB70-0007-445F-9F39-5EA22F6CA53B}" type="datetimeFigureOut">
              <a:rPr lang="en-US" smtClean="0"/>
              <a:pPr/>
              <a:t>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EA0EA-D4C7-48D3-A1FD-E624F79821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newsflash/>
    <p:sndAc>
      <p:stSnd>
        <p:snd r:embed="rId1" name="arrow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EDB70-0007-445F-9F39-5EA22F6CA53B}" type="datetimeFigureOut">
              <a:rPr lang="en-US" smtClean="0"/>
              <a:pPr/>
              <a:t>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EA0EA-D4C7-48D3-A1FD-E624F79821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newsflash/>
    <p:sndAc>
      <p:stSnd>
        <p:snd r:embed="rId1" name="arrow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EDB70-0007-445F-9F39-5EA22F6CA53B}" type="datetimeFigureOut">
              <a:rPr lang="en-US" smtClean="0"/>
              <a:pPr/>
              <a:t>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EA0EA-D4C7-48D3-A1FD-E624F79821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newsflash/>
    <p:sndAc>
      <p:stSnd>
        <p:snd r:embed="rId1" name="arrow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EDB70-0007-445F-9F39-5EA22F6CA53B}" type="datetimeFigureOut">
              <a:rPr lang="en-US" smtClean="0"/>
              <a:pPr/>
              <a:t>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EA0EA-D4C7-48D3-A1FD-E624F79821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newsflash/>
    <p:sndAc>
      <p:stSnd>
        <p:snd r:embed="rId1" name="arrow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EDB70-0007-445F-9F39-5EA22F6CA53B}" type="datetimeFigureOut">
              <a:rPr lang="en-US" smtClean="0"/>
              <a:pPr/>
              <a:t>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EA0EA-D4C7-48D3-A1FD-E624F79821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newsflash/>
    <p:sndAc>
      <p:stSnd>
        <p:snd r:embed="rId1" name="arrow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EDB70-0007-445F-9F39-5EA22F6CA53B}" type="datetimeFigureOut">
              <a:rPr lang="en-US" smtClean="0"/>
              <a:pPr/>
              <a:t>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EA0EA-D4C7-48D3-A1FD-E624F79821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newsflash/>
    <p:sndAc>
      <p:stSnd>
        <p:snd r:embed="rId1" name="arrow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EDB70-0007-445F-9F39-5EA22F6CA53B}" type="datetimeFigureOut">
              <a:rPr lang="en-US" smtClean="0"/>
              <a:pPr/>
              <a:t>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EA0EA-D4C7-48D3-A1FD-E624F79821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newsflash/>
    <p:sndAc>
      <p:stSnd>
        <p:snd r:embed="rId1" name="arrow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EDB70-0007-445F-9F39-5EA22F6CA53B}" type="datetimeFigureOut">
              <a:rPr lang="en-US" smtClean="0"/>
              <a:pPr/>
              <a:t>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EA0EA-D4C7-48D3-A1FD-E624F79821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newsflash/>
    <p:sndAc>
      <p:stSnd>
        <p:snd r:embed="rId1" name="arrow.wav"/>
      </p:stSnd>
    </p:sndAc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bin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DEDB70-0007-445F-9F39-5EA22F6CA53B}" type="datetimeFigureOut">
              <a:rPr lang="en-US" smtClean="0"/>
              <a:pPr/>
              <a:t>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CEA0EA-D4C7-48D3-A1FD-E624F79821C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med">
    <p:newsflash/>
    <p:sndAc>
      <p:stSnd>
        <p:snd r:embed="rId13" name="arrow.wav"/>
      </p:stSnd>
    </p:sndAc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bin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PTI\Desktop\Suchitra chakma\Animals - Copy\NATFL03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19921" y="0"/>
            <a:ext cx="9263921" cy="6858000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-152400" y="0"/>
            <a:ext cx="9144000" cy="2292191"/>
          </a:xfrm>
          <a:prstGeom prst="rect">
            <a:avLst/>
          </a:prstGeom>
          <a:noFill/>
        </p:spPr>
        <p:txBody>
          <a:bodyPr wrap="square" rtlCol="0">
            <a:prstTxWarp prst="textWave2">
              <a:avLst/>
            </a:prstTxWarp>
            <a:spAutoFit/>
          </a:bodyPr>
          <a:lstStyle/>
          <a:p>
            <a:pPr algn="ctr"/>
            <a:r>
              <a:rPr lang="en-US" sz="13800" dirty="0" err="1" smtClean="0"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13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>
    <p:newsflash/>
    <p:sndAc>
      <p:stSnd>
        <p:snd r:embed="rId2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09800" y="1828800"/>
            <a:ext cx="4267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i="1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আবেগ</a:t>
            </a:r>
            <a:r>
              <a:rPr lang="en-US" sz="5400" b="1" i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i="1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সৃষ্টি</a:t>
            </a:r>
            <a:endParaRPr lang="en-US" sz="5400" b="1" i="1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52600" y="3429000"/>
            <a:ext cx="4038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ভিডিও ক্লিপ ব্যা ব্যা ব্ল্যাক শিপ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>
    <p:newsflash/>
    <p:sndAc>
      <p:stSnd>
        <p:snd r:embed="rId2" name="arrow.wav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9CCFF"/>
            </a:gs>
            <a:gs pos="0">
              <a:srgbClr val="00B050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95400" y="2971800"/>
            <a:ext cx="6814687" cy="255454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none" spc="0" dirty="0" err="1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সুচিত্রা</a:t>
            </a:r>
            <a:r>
              <a:rPr lang="en-US" sz="4000" b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cap="none" spc="0" dirty="0" err="1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চাকমা</a:t>
            </a:r>
            <a:endParaRPr lang="en-US" sz="4000" b="1" cap="none" spc="0" dirty="0" smtClean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000" b="1" cap="none" spc="0" dirty="0" err="1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সহকারি</a:t>
            </a:r>
            <a:r>
              <a:rPr lang="en-US" sz="4000" b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cap="none" spc="0" dirty="0" err="1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শিক্ষিকা</a:t>
            </a:r>
            <a:r>
              <a:rPr lang="en-US" sz="4000" b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en-US" sz="4000" b="1" cap="none" spc="0" dirty="0" err="1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তিনটিলা</a:t>
            </a:r>
            <a:r>
              <a:rPr lang="en-US" sz="4000" b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cap="none" spc="0" dirty="0" err="1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মডেল</a:t>
            </a:r>
            <a:r>
              <a:rPr lang="en-US" sz="4000" b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cap="none" spc="0" dirty="0" err="1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সরকারি</a:t>
            </a:r>
            <a:r>
              <a:rPr lang="en-US" sz="4000" b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cap="none" spc="0" dirty="0" err="1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প্রাথমিক</a:t>
            </a:r>
            <a:r>
              <a:rPr lang="en-US" sz="4000" b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cap="none" spc="0" dirty="0" err="1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বিদ</a:t>
            </a:r>
            <a:r>
              <a:rPr lang="bn-BD" sz="4000" b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্যালয়</a:t>
            </a:r>
            <a:endParaRPr lang="en-US" sz="4000" b="1" cap="none" spc="0" dirty="0" smtClean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000" b="1" cap="none" spc="0" dirty="0" err="1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লংগদু,রাঙ্গামাটি</a:t>
            </a:r>
            <a:r>
              <a:rPr lang="en-US" sz="4000" b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।</a:t>
            </a:r>
            <a:endParaRPr lang="en-US" sz="4000" b="1" cap="none" spc="0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81200" y="381000"/>
            <a:ext cx="5638800" cy="2800767"/>
          </a:xfrm>
          <a:prstGeom prst="rect">
            <a:avLst/>
          </a:prstGeom>
          <a:noFill/>
        </p:spPr>
        <p:txBody>
          <a:bodyPr wrap="square" rtlCol="0">
            <a:prstTxWarp prst="textWave2">
              <a:avLst/>
            </a:prstTxWarp>
            <a:spAutoFit/>
          </a:bodyPr>
          <a:lstStyle/>
          <a:p>
            <a:pPr algn="ctr"/>
            <a:r>
              <a:rPr lang="bn-IN" sz="1400" b="1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bn-IN" sz="2000" b="1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1050" b="1" spc="50" dirty="0" err="1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2000" b="1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>
    <p:newsflash/>
    <p:sndAc>
      <p:stSnd>
        <p:snd r:embed="rId2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7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770" decel="100000"/>
                                        <p:tgtEl>
                                          <p:spTgt spid="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7" dur="77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9" dur="77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5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9CCFF"/>
            </a:gs>
            <a:gs pos="0">
              <a:srgbClr val="00B050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2286000"/>
            <a:ext cx="6705600" cy="293852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6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     </a:t>
            </a:r>
            <a:r>
              <a:rPr lang="en-US" sz="6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বাংলা</a:t>
            </a:r>
            <a:r>
              <a:rPr lang="en-US" sz="6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en-US" sz="60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শ্রেণীঃ</a:t>
            </a:r>
            <a:r>
              <a:rPr lang="bn-BD" sz="6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         ৫ম</a:t>
            </a:r>
            <a:endParaRPr lang="en-US" sz="600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6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  </a:t>
            </a:r>
            <a:r>
              <a:rPr lang="en-US" sz="6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সময়ঃ</a:t>
            </a:r>
            <a:r>
              <a:rPr lang="bn-BD" sz="6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    </a:t>
            </a:r>
            <a:r>
              <a:rPr lang="en-US" sz="60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5৫মিনিট</a:t>
            </a:r>
            <a:endParaRPr lang="en-US" sz="600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14600" y="990600"/>
            <a:ext cx="3505200" cy="830997"/>
          </a:xfrm>
          <a:prstGeom prst="rect">
            <a:avLst/>
          </a:prstGeom>
          <a:noFill/>
        </p:spPr>
        <p:txBody>
          <a:bodyPr wrap="square" rtlCol="0">
            <a:prstTxWarp prst="textWave2">
              <a:avLst/>
            </a:prstTxWarp>
            <a:spAutoFit/>
          </a:bodyPr>
          <a:lstStyle/>
          <a:p>
            <a:r>
              <a:rPr lang="bn-IN" sz="4800" dirty="0" smtClean="0">
                <a:latin typeface="NikoshBAN" pitchFamily="2" charset="0"/>
                <a:cs typeface="NikoshBAN" pitchFamily="2" charset="0"/>
              </a:rPr>
              <a:t>পাঠ পরিচিতিঃ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newsflash/>
    <p:sndAc>
      <p:stSnd>
        <p:snd r:embed="rId2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38200" y="1447800"/>
            <a:ext cx="7086600" cy="2769989"/>
          </a:xfrm>
          <a:prstGeom prst="rect">
            <a:avLst/>
          </a:prstGeom>
          <a:solidFill>
            <a:srgbClr val="00B050"/>
          </a:solidFill>
          <a:ln w="76200">
            <a:solidFill>
              <a:srgbClr val="FF0000"/>
            </a:solidFill>
            <a:prstDash val="sysDot"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ln>
                  <a:solidFill>
                    <a:schemeClr val="tx1"/>
                  </a:solidFill>
                  <a:prstDash val="sysDot"/>
                </a:ln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অধ্যায়-১৪</a:t>
            </a:r>
            <a:endParaRPr lang="bn-IN" sz="5400" dirty="0" smtClean="0">
              <a:ln>
                <a:solidFill>
                  <a:schemeClr val="tx1"/>
                </a:solidFill>
                <a:prstDash val="sysDot"/>
              </a:ln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bn-IN" sz="6000" dirty="0" smtClean="0">
              <a:ln>
                <a:solidFill>
                  <a:schemeClr val="tx1"/>
                </a:solidFill>
                <a:prstDash val="sysDot"/>
              </a:ln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6000" dirty="0">
              <a:ln>
                <a:solidFill>
                  <a:schemeClr val="tx1"/>
                </a:solidFill>
                <a:prstDash val="sysDot"/>
              </a:ln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09800" y="3276600"/>
            <a:ext cx="4114800" cy="523220"/>
          </a:xfrm>
          <a:prstGeom prst="rect">
            <a:avLst/>
          </a:prstGeom>
          <a:solidFill>
            <a:schemeClr val="accent4"/>
          </a:solidFill>
          <a:ln>
            <a:solidFill>
              <a:srgbClr val="FF0000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solidFill>
                  <a:schemeClr val="tx1"/>
                </a:solidFill>
              </a:rPr>
              <a:t>পৃষ্টা নং-(</a:t>
            </a:r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৭২-৭৩)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514600" y="2209800"/>
            <a:ext cx="3451586" cy="769441"/>
          </a:xfrm>
          <a:prstGeom prst="rect">
            <a:avLst/>
          </a:prstGeom>
          <a:ln>
            <a:solidFill>
              <a:schemeClr val="tx1"/>
            </a:solidFill>
            <a:prstDash val="sysDot"/>
          </a:ln>
        </p:spPr>
        <p:txBody>
          <a:bodyPr wrap="none">
            <a:spAutoFit/>
          </a:bodyPr>
          <a:lstStyle/>
          <a:p>
            <a:pPr algn="ctr"/>
            <a:r>
              <a:rPr lang="en-US" sz="4400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দেখে</a:t>
            </a:r>
            <a:r>
              <a:rPr lang="en-US" sz="44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এলাম</a:t>
            </a:r>
            <a:r>
              <a:rPr lang="en-US" sz="44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নায়াগ্রা</a:t>
            </a:r>
            <a:endParaRPr lang="en-US" sz="4400" dirty="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33600" y="609600"/>
            <a:ext cx="4953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b="1" i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পাঠ ঘোষনা</a:t>
            </a:r>
            <a:endParaRPr lang="en-US" sz="3600" b="1" i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split/>
    <p:sndAc>
      <p:stSnd>
        <p:snd r:embed="rId2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1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00200" y="762000"/>
            <a:ext cx="5715000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bn-IN" sz="66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</a:t>
            </a:r>
            <a:r>
              <a:rPr lang="bn-IN" sz="44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পাঠ হতে শিক্ষার্থীরা-</a:t>
            </a:r>
            <a:endParaRPr lang="en-US" sz="4400" b="1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95400" y="2667000"/>
            <a:ext cx="6248400" cy="2308324"/>
          </a:xfrm>
          <a:prstGeom prst="rect">
            <a:avLst/>
          </a:prstGeom>
          <a:solidFill>
            <a:srgbClr val="0000FF"/>
          </a:solidFill>
          <a:ln w="76200">
            <a:solidFill>
              <a:schemeClr val="tx1"/>
            </a:solidFill>
            <a:prstDash val="sysDot"/>
          </a:ln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bn-IN" sz="36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১। কনাডার নায়াগ্রা জল প্রপাতের অবস্থান ও বিষয় সম্পর্কে ধারনা লাভ করবে।</a:t>
            </a:r>
          </a:p>
          <a:p>
            <a:endParaRPr lang="bn-IN" sz="3600" b="1" spc="50" dirty="0" smtClean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IN" sz="36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২। ভ্রমণের আগ্রহ বাড়বে ।</a:t>
            </a:r>
            <a:endParaRPr lang="en-US" sz="36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split orient="vert"/>
    <p:sndAc>
      <p:stSnd>
        <p:snd r:embed="rId2" name="arrow.wav"/>
      </p:stSnd>
    </p:sndAc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1.1.1.1/bmi/media-2.web.britannica.com/eb-media/91/93091-050-3A764C8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1981200" y="685800"/>
            <a:ext cx="6019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নায়াগ্রা জল প্রপাত</a:t>
            </a:r>
            <a:endParaRPr lang="en-US" sz="44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>
    <p:newsflash/>
    <p:sndAc>
      <p:stSnd>
        <p:snd r:embed="rId2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PTI\Desktop\prokash\New folder\Niagara Falls, Niagara, Canada _ Flickr - Photo Sharing!_files\6218878169_1ce5d4b957_z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TextBox 2"/>
          <p:cNvSpPr txBox="1"/>
          <p:nvPr/>
        </p:nvSpPr>
        <p:spPr>
          <a:xfrm>
            <a:off x="2133600" y="1447800"/>
            <a:ext cx="6096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নায়াগ্রা জলপ্রপাত</a:t>
            </a:r>
            <a:endParaRPr lang="en-US" sz="40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>
    <p:newsflash/>
    <p:sndAc>
      <p:stSnd>
        <p:snd r:embed="rId2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914400"/>
            <a:ext cx="8077200" cy="52035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685800" y="304800"/>
            <a:ext cx="411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ছবির</a:t>
            </a:r>
            <a:r>
              <a:rPr lang="en-US" sz="3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3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আলোচনা</a:t>
            </a:r>
            <a:endParaRPr lang="en-US" sz="36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90600" y="6324600"/>
            <a:ext cx="640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নায়াগ্রা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জলপ্রপাতের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অবস্থান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নিয়ে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আলোচনা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করবো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>
    <p:newsflash/>
    <p:sndAc>
      <p:stSnd>
        <p:snd r:embed="rId3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102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609600"/>
            <a:ext cx="8305800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609600" y="228600"/>
            <a:ext cx="4114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ছবির</a:t>
            </a:r>
            <a:r>
              <a:rPr lang="en-US" sz="2800" dirty="0" smtClean="0"/>
              <a:t> </a:t>
            </a:r>
            <a:r>
              <a:rPr lang="en-US" sz="2800" dirty="0" err="1" smtClean="0"/>
              <a:t>মাধ্যমে</a:t>
            </a:r>
            <a:r>
              <a:rPr lang="en-US" sz="2800" dirty="0" smtClean="0"/>
              <a:t> </a:t>
            </a:r>
            <a:r>
              <a:rPr lang="en-US" sz="2800" dirty="0" err="1" smtClean="0"/>
              <a:t>আলোচনা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1600200" y="4343400"/>
            <a:ext cx="6096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নায়াগ্রা জলপ্রপাত</a:t>
            </a:r>
            <a:r>
              <a:rPr lang="en-US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বিরাট</a:t>
            </a:r>
            <a:r>
              <a:rPr lang="en-US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ফাটল</a:t>
            </a:r>
            <a:endParaRPr lang="en-US" sz="4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>
    <p:newsflash/>
    <p:sndAc>
      <p:stSnd>
        <p:snd r:embed="rId2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70" decel="100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770" decel="100000"/>
                                        <p:tgtEl>
                                          <p:spTgt spid="205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6" dur="77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8" dur="77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914400"/>
            <a:ext cx="8305800" cy="5486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685800" y="304800"/>
            <a:ext cx="4114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ছবির</a:t>
            </a:r>
            <a:r>
              <a:rPr lang="en-US" sz="2800" dirty="0" smtClean="0"/>
              <a:t> </a:t>
            </a:r>
            <a:r>
              <a:rPr lang="en-US" sz="2800" dirty="0" err="1" smtClean="0"/>
              <a:t>মাধ্যমে</a:t>
            </a:r>
            <a:r>
              <a:rPr lang="en-US" sz="2800" dirty="0" smtClean="0"/>
              <a:t> </a:t>
            </a:r>
            <a:r>
              <a:rPr lang="en-US" sz="2800" dirty="0" err="1" smtClean="0"/>
              <a:t>আলোচনা</a:t>
            </a:r>
            <a:endParaRPr lang="en-US" sz="2800" dirty="0"/>
          </a:p>
        </p:txBody>
      </p:sp>
    </p:spTree>
  </p:cSld>
  <p:clrMapOvr>
    <a:masterClrMapping/>
  </p:clrMapOvr>
  <p:transition spd="med">
    <p:newsflash/>
    <p:sndAc>
      <p:stSnd>
        <p:snd r:embed="rId2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307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914400"/>
            <a:ext cx="7924800" cy="55435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609600" y="228600"/>
            <a:ext cx="4114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ছবির</a:t>
            </a:r>
            <a:r>
              <a:rPr lang="en-US" sz="2800" dirty="0" smtClean="0"/>
              <a:t> </a:t>
            </a:r>
            <a:r>
              <a:rPr lang="en-US" sz="2800" dirty="0" err="1" smtClean="0"/>
              <a:t>মাধ্যমে</a:t>
            </a:r>
            <a:r>
              <a:rPr lang="en-US" sz="2800" dirty="0" smtClean="0"/>
              <a:t> </a:t>
            </a:r>
            <a:r>
              <a:rPr lang="en-US" sz="2800" dirty="0" err="1" smtClean="0"/>
              <a:t>আলোচনা</a:t>
            </a:r>
            <a:endParaRPr lang="en-US" sz="2800" dirty="0"/>
          </a:p>
        </p:txBody>
      </p:sp>
    </p:spTree>
  </p:cSld>
  <p:clrMapOvr>
    <a:masterClrMapping/>
  </p:clrMapOvr>
  <p:transition spd="med">
    <p:newsflash/>
    <p:sndAc>
      <p:stSnd>
        <p:snd r:embed="rId2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409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0035" y="304800"/>
            <a:ext cx="8635365" cy="63447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685800" y="304800"/>
            <a:ext cx="4114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ছবির</a:t>
            </a:r>
            <a:r>
              <a:rPr lang="en-US" sz="2800" dirty="0" smtClean="0"/>
              <a:t> </a:t>
            </a:r>
            <a:r>
              <a:rPr lang="en-US" sz="2800" dirty="0" err="1" smtClean="0"/>
              <a:t>মাধ্যমে</a:t>
            </a:r>
            <a:r>
              <a:rPr lang="en-US" sz="2800" dirty="0" smtClean="0"/>
              <a:t> </a:t>
            </a:r>
            <a:r>
              <a:rPr lang="en-US" sz="2800" dirty="0" err="1" smtClean="0"/>
              <a:t>আলোচনা</a:t>
            </a:r>
            <a:endParaRPr lang="en-US" sz="2800" dirty="0"/>
          </a:p>
        </p:txBody>
      </p:sp>
    </p:spTree>
  </p:cSld>
  <p:clrMapOvr>
    <a:masterClrMapping/>
  </p:clrMapOvr>
  <p:transition spd="med">
    <p:newsflash/>
    <p:sndAc>
      <p:stSnd>
        <p:snd r:embed="rId2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717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914400"/>
            <a:ext cx="8229600" cy="55435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685800" y="304800"/>
            <a:ext cx="4114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ছবির</a:t>
            </a:r>
            <a:r>
              <a:rPr lang="en-US" sz="2800" dirty="0" smtClean="0"/>
              <a:t> </a:t>
            </a:r>
            <a:r>
              <a:rPr lang="en-US" sz="2800" dirty="0" err="1" smtClean="0"/>
              <a:t>মাধ্যমে</a:t>
            </a:r>
            <a:r>
              <a:rPr lang="en-US" sz="2800" dirty="0" smtClean="0"/>
              <a:t> </a:t>
            </a:r>
            <a:r>
              <a:rPr lang="en-US" sz="2800" dirty="0" err="1" smtClean="0"/>
              <a:t>আলোচনা</a:t>
            </a:r>
            <a:endParaRPr lang="en-US" sz="2800" dirty="0"/>
          </a:p>
        </p:txBody>
      </p:sp>
    </p:spTree>
  </p:cSld>
  <p:clrMapOvr>
    <a:masterClrMapping/>
  </p:clrMapOvr>
  <p:transition spd="med">
    <p:newsflash/>
    <p:sndAc>
      <p:stSnd>
        <p:snd r:embed="rId2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512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762000"/>
            <a:ext cx="8458200" cy="5638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685800" y="304800"/>
            <a:ext cx="4114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ছবির</a:t>
            </a:r>
            <a:r>
              <a:rPr lang="en-US" sz="2800" dirty="0" smtClean="0"/>
              <a:t> </a:t>
            </a:r>
            <a:r>
              <a:rPr lang="en-US" sz="2800" dirty="0" err="1" smtClean="0"/>
              <a:t>মাধ্যমে</a:t>
            </a:r>
            <a:r>
              <a:rPr lang="en-US" sz="2800" dirty="0" smtClean="0"/>
              <a:t> </a:t>
            </a:r>
            <a:r>
              <a:rPr lang="en-US" sz="2800" dirty="0" err="1" smtClean="0"/>
              <a:t>আলোচনা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1295400" y="1447800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rgbClr val="FFC000"/>
                </a:solidFill>
              </a:rPr>
              <a:t>কানাডা</a:t>
            </a:r>
            <a:r>
              <a:rPr lang="en-US" dirty="0" smtClean="0">
                <a:solidFill>
                  <a:srgbClr val="FFC000"/>
                </a:solidFill>
              </a:rPr>
              <a:t> </a:t>
            </a:r>
            <a:r>
              <a:rPr lang="en-US" dirty="0" err="1" smtClean="0">
                <a:solidFill>
                  <a:srgbClr val="FFC000"/>
                </a:solidFill>
              </a:rPr>
              <a:t>শহর</a:t>
            </a:r>
            <a:endParaRPr lang="en-US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ransition spd="med">
    <p:newsflash/>
    <p:sndAc>
      <p:stSnd>
        <p:snd r:embed="rId2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614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:\Niagara Falls, Niagara, Canada _ Flickr - Photo Sharing!_files\imagesCAJQ3UY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newsflash/>
    <p:sndAc>
      <p:stSnd>
        <p:snd r:embed="rId2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26000" b="-2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762000"/>
            <a:ext cx="8458200" cy="5410200"/>
          </a:xfrm>
          <a:prstGeom prst="rect">
            <a:avLst/>
          </a:prstGeom>
          <a:noFill/>
        </p:spPr>
        <p:txBody>
          <a:bodyPr wrap="square" rtlCol="0">
            <a:prstTxWarp prst="textWave2">
              <a:avLst/>
            </a:prstTxWarp>
            <a:spAutoFit/>
          </a:bodyPr>
          <a:lstStyle/>
          <a:p>
            <a:r>
              <a:rPr lang="en-US" sz="5400" b="1" dirty="0" err="1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নীরব</a:t>
            </a:r>
            <a:r>
              <a:rPr lang="en-US" sz="54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5400" b="1" dirty="0" err="1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পাঠ</a:t>
            </a:r>
            <a:r>
              <a:rPr lang="en-US" sz="54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ও </a:t>
            </a:r>
            <a:r>
              <a:rPr lang="en-US" sz="5400" b="1" dirty="0" err="1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পাঠ্যাংশ</a:t>
            </a:r>
            <a:r>
              <a:rPr lang="en-US" sz="54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54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(</a:t>
            </a:r>
            <a:r>
              <a:rPr lang="en-US" sz="5400" b="1" dirty="0" err="1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অনুচ্ছেদ</a:t>
            </a:r>
            <a:r>
              <a:rPr lang="en-US" sz="54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) </a:t>
            </a:r>
            <a:r>
              <a:rPr lang="en-US" sz="5400" b="1" dirty="0" err="1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আলোচনা</a:t>
            </a:r>
            <a:endParaRPr lang="en-US" sz="5400" b="1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914400"/>
            <a:ext cx="807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৫) অনুচ্ছেদ হতে নিম্নলিখিত প্রশ্নের উত্তর বলতে বলবোঃ</a:t>
            </a:r>
            <a:endParaRPr lang="en-US" sz="36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1524000"/>
            <a:ext cx="5638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>
                <a:solidFill>
                  <a:srgbClr val="FF0000"/>
                </a:solidFill>
              </a:rPr>
              <a:t>১</a:t>
            </a:r>
            <a:r>
              <a:rPr lang="bn-IN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)  কোনটি কৃত্রিম জলপ্রপাত ?</a:t>
            </a:r>
          </a:p>
          <a:p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ক। নায়াগ্রা জলপ্রপাত</a:t>
            </a:r>
          </a:p>
          <a:p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খ। হিমছড়ি জলপ্রপাত</a:t>
            </a:r>
          </a:p>
          <a:p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গ। মাধবকুন্ড জলপ্রপাত</a:t>
            </a:r>
          </a:p>
          <a:p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ঘ। সীতাকুণ্ড জলপ্রপাত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09600" y="3886200"/>
            <a:ext cx="70104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কোন জলপ্রপাতটি পাহাড় থেকে নামেনি ?</a:t>
            </a:r>
          </a:p>
          <a:p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ক। নায়াগ্রা জলপ্রপাত</a:t>
            </a:r>
          </a:p>
          <a:p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খ। হিমছড়ি জলপ্রপাত</a:t>
            </a:r>
          </a:p>
          <a:p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গ। মাধবকুন্ড জলপ্রপাত</a:t>
            </a:r>
          </a:p>
          <a:p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ঘ। সীতাকুণ্ড জলপ্রপাত</a:t>
            </a:r>
            <a:endParaRPr lang="en-US" sz="2800" dirty="0" smtClean="0">
              <a:latin typeface="NikoshBAN" pitchFamily="2" charset="0"/>
              <a:cs typeface="NikoshBAN" pitchFamily="2" charset="0"/>
            </a:endParaRPr>
          </a:p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Pentagon 9"/>
          <p:cNvSpPr/>
          <p:nvPr/>
        </p:nvSpPr>
        <p:spPr>
          <a:xfrm>
            <a:off x="533400" y="304800"/>
            <a:ext cx="5486400" cy="533400"/>
          </a:xfrm>
          <a:prstGeom prst="homePlate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09600" y="381000"/>
            <a:ext cx="518160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bn-IN" dirty="0" smtClean="0"/>
              <a:t>সমাপনি পররীক্ষার প্রশ্নের আলোকে প্রনয়ণ করা হলো</a:t>
            </a:r>
            <a:endParaRPr lang="en-US" dirty="0"/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304800"/>
            <a:ext cx="6172200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নায়াগ্রা দেখতে সবাই রাজী হওয়ার কারন ?</a:t>
            </a:r>
          </a:p>
          <a:p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ক। নায়াগ্রার ঐতিহ্য পূর্ণ বলে</a:t>
            </a:r>
          </a:p>
          <a:p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খ। নায়াগ্রার রূপ বৈচিত্রের জন্য</a:t>
            </a:r>
          </a:p>
          <a:p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গ। নায়াগ্রার জীবনযাপনের সুবিধার্থে</a:t>
            </a:r>
          </a:p>
          <a:p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ঘ। নায়াগ্রার প্রসস্ত রাস্তা যাতায়াতের সুবিধার্থে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3400" y="2743200"/>
            <a:ext cx="38862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নায়াগ্রা মূলত কী ?</a:t>
            </a:r>
          </a:p>
          <a:p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ক। একটি পহাড় </a:t>
            </a:r>
          </a:p>
          <a:p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খ। একটি স্থান</a:t>
            </a:r>
          </a:p>
          <a:p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গ। একটি খরস্রোটা নদী</a:t>
            </a:r>
          </a:p>
          <a:p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ঘ। একটি জাহাজ</a:t>
            </a:r>
          </a:p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" y="5257800"/>
            <a:ext cx="5715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নায়াগ্রা কোথায় অবস্থিত ?</a:t>
            </a:r>
          </a:p>
          <a:p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ক। চিলি   খ। পেরু    গ। মেক্সিকো    ঘ। কানাডা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1295400"/>
            <a:ext cx="533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৬) নিচের </a:t>
            </a:r>
            <a:r>
              <a:rPr lang="bn-IN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প্রশ্নগুলির</a:t>
            </a:r>
            <a:r>
              <a:rPr lang="bn-IN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উত্তর লিখঃ</a:t>
            </a:r>
            <a:endParaRPr lang="en-US" sz="3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38200" y="2514600"/>
            <a:ext cx="66294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ক) জল প্রপাত কি?</a:t>
            </a:r>
          </a:p>
          <a:p>
            <a:endParaRPr lang="bn-IN" sz="4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খ) নায়াগ্রা জলপ্রপাতটি কোথায়?</a:t>
            </a:r>
          </a:p>
          <a:p>
            <a:endParaRPr lang="bn-IN" sz="4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গ) নায়াগ্রা জলপ্রপাতের বিশেষত্ব লিখ?</a:t>
            </a:r>
          </a:p>
          <a:p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05000" y="457200"/>
            <a:ext cx="2438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দলীয়  কাজঃ</a:t>
            </a:r>
            <a:endParaRPr lang="en-US" sz="40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F99CC"/>
            </a:gs>
            <a:gs pos="0">
              <a:srgbClr val="00B050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743200" y="381000"/>
            <a:ext cx="3584448" cy="646331"/>
          </a:xfrm>
          <a:prstGeom prst="rect">
            <a:avLst/>
          </a:prstGeom>
          <a:ln>
            <a:solidFill>
              <a:srgbClr val="00206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solidFill>
                  <a:srgbClr val="FFFF00"/>
                </a:solidFill>
              </a:rPr>
              <a:t>দলীয়</a:t>
            </a:r>
            <a:r>
              <a:rPr lang="en-US" sz="3600" dirty="0" smtClean="0">
                <a:solidFill>
                  <a:srgbClr val="FFFF00"/>
                </a:solidFill>
              </a:rPr>
              <a:t> </a:t>
            </a:r>
            <a:r>
              <a:rPr lang="en-US" sz="3600" dirty="0" err="1" smtClean="0">
                <a:solidFill>
                  <a:srgbClr val="FFFF00"/>
                </a:solidFill>
              </a:rPr>
              <a:t>কাজঃ</a:t>
            </a:r>
            <a:endParaRPr lang="en-US" sz="3600" dirty="0">
              <a:solidFill>
                <a:srgbClr val="FFFF00"/>
              </a:solidFill>
            </a:endParaRPr>
          </a:p>
        </p:txBody>
      </p:sp>
      <p:sp>
        <p:nvSpPr>
          <p:cNvPr id="7" name="8-Point Star 6"/>
          <p:cNvSpPr/>
          <p:nvPr/>
        </p:nvSpPr>
        <p:spPr>
          <a:xfrm>
            <a:off x="5029200" y="1828800"/>
            <a:ext cx="381000" cy="381000"/>
          </a:xfrm>
          <a:prstGeom prst="star8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4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8-Point Star 7"/>
          <p:cNvSpPr/>
          <p:nvPr/>
        </p:nvSpPr>
        <p:spPr>
          <a:xfrm>
            <a:off x="6324600" y="3124200"/>
            <a:ext cx="381000" cy="381000"/>
          </a:xfrm>
          <a:prstGeom prst="star8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40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 Placeholder 8"/>
          <p:cNvSpPr txBox="1">
            <a:spLocks/>
          </p:cNvSpPr>
          <p:nvPr/>
        </p:nvSpPr>
        <p:spPr>
          <a:xfrm>
            <a:off x="5029200" y="1600200"/>
            <a:ext cx="3733800" cy="76944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সমাথক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শব্দ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লেখঃ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Content Placeholder 9"/>
          <p:cNvSpPr txBox="1">
            <a:spLocks/>
          </p:cNvSpPr>
          <p:nvPr/>
        </p:nvSpPr>
        <p:spPr>
          <a:xfrm>
            <a:off x="5867400" y="2971800"/>
            <a:ext cx="21336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31520" lvl="1" indent="-274320" algn="ctr">
              <a:spcBef>
                <a:spcPts val="580"/>
              </a:spcBef>
              <a:buClr>
                <a:schemeClr val="accent1"/>
              </a:buClr>
              <a:buSzPct val="85000"/>
              <a:defRPr/>
            </a:pPr>
            <a:r>
              <a:rPr kumimoji="0" lang="bn-IN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বিশ্ব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/>
            </a:r>
            <a:b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</a:b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ইচ্ছা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 </a:t>
            </a:r>
            <a:b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</a:b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গল্প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/>
            </a:r>
            <a:b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</a:b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পাহাড়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/>
            </a:r>
            <a:b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</a:b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মাটি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   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8-Point Star 11"/>
          <p:cNvSpPr/>
          <p:nvPr/>
        </p:nvSpPr>
        <p:spPr>
          <a:xfrm>
            <a:off x="762000" y="3352800"/>
            <a:ext cx="381000" cy="381000"/>
          </a:xfrm>
          <a:prstGeom prst="star8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40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0" y="1828800"/>
            <a:ext cx="4191000" cy="1323439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IN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৮)প্রদত্ত শব্দগুলোর অর্থ লেখঃ</a:t>
            </a:r>
            <a:endParaRPr lang="en-US" sz="4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295400" y="3581400"/>
            <a:ext cx="14478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পতন</a:t>
            </a:r>
          </a:p>
          <a:p>
            <a:pPr algn="ctr"/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ভূমি</a:t>
            </a:r>
          </a:p>
          <a:p>
            <a:pPr algn="ctr"/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জল</a:t>
            </a:r>
          </a:p>
          <a:p>
            <a:pPr algn="ctr"/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সম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ত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ল</a:t>
            </a:r>
            <a:endParaRPr lang="bn-IN" sz="36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তফাৎ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4" grpId="0" animBg="1"/>
      <p:bldP spid="1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 cstate="print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457200" y="2286000"/>
            <a:ext cx="4172859" cy="3046988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এক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কথায়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প্রকাশ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করঃ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</a:br>
            <a:r>
              <a:rPr lang="en-US" sz="3200" dirty="0" smtClean="0">
                <a:solidFill>
                  <a:srgbClr val="160413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sz="3200" dirty="0" smtClean="0">
                <a:solidFill>
                  <a:srgbClr val="160413"/>
                </a:solidFill>
                <a:latin typeface="NikoshBAN" pitchFamily="2" charset="0"/>
                <a:cs typeface="NikoshBAN" pitchFamily="2" charset="0"/>
              </a:rPr>
            </a:br>
            <a:r>
              <a:rPr lang="en-US" sz="3200" dirty="0" smtClean="0">
                <a:solidFill>
                  <a:srgbClr val="160413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sz="3200" dirty="0" smtClean="0">
                <a:solidFill>
                  <a:srgbClr val="160413"/>
                </a:solidFill>
                <a:latin typeface="NikoshBAN" pitchFamily="2" charset="0"/>
                <a:cs typeface="NikoshBAN" pitchFamily="2" charset="0"/>
              </a:rPr>
            </a:br>
            <a:r>
              <a:rPr lang="en-US" sz="3200" dirty="0" err="1" smtClean="0">
                <a:solidFill>
                  <a:srgbClr val="160413"/>
                </a:solidFill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3200" dirty="0" smtClean="0">
                <a:solidFill>
                  <a:srgbClr val="160413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160413"/>
                </a:solidFill>
                <a:latin typeface="NikoshBAN" pitchFamily="2" charset="0"/>
                <a:cs typeface="NikoshBAN" pitchFamily="2" charset="0"/>
              </a:rPr>
              <a:t>বিদেশে</a:t>
            </a:r>
            <a:r>
              <a:rPr lang="en-US" sz="3200" dirty="0" smtClean="0">
                <a:solidFill>
                  <a:srgbClr val="160413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160413"/>
                </a:solidFill>
                <a:latin typeface="NikoshBAN" pitchFamily="2" charset="0"/>
                <a:cs typeface="NikoshBAN" pitchFamily="2" charset="0"/>
              </a:rPr>
              <a:t>থাকে</a:t>
            </a:r>
            <a:r>
              <a:rPr lang="en-US" sz="3200" dirty="0" smtClean="0">
                <a:solidFill>
                  <a:srgbClr val="160413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sz="3200" dirty="0" smtClean="0">
                <a:solidFill>
                  <a:srgbClr val="160413"/>
                </a:solidFill>
                <a:latin typeface="NikoshBAN" pitchFamily="2" charset="0"/>
                <a:cs typeface="NikoshBAN" pitchFamily="2" charset="0"/>
              </a:rPr>
            </a:br>
            <a:r>
              <a:rPr lang="en-US" sz="3200" dirty="0" smtClean="0">
                <a:solidFill>
                  <a:srgbClr val="160413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160413"/>
                </a:solidFill>
                <a:latin typeface="NikoshBAN" pitchFamily="2" charset="0"/>
                <a:cs typeface="NikoshBAN" pitchFamily="2" charset="0"/>
              </a:rPr>
              <a:t>যা</a:t>
            </a:r>
            <a:r>
              <a:rPr lang="en-US" sz="3200" dirty="0" smtClean="0">
                <a:solidFill>
                  <a:srgbClr val="160413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160413"/>
                </a:solidFill>
                <a:latin typeface="NikoshBAN" pitchFamily="2" charset="0"/>
                <a:cs typeface="NikoshBAN" pitchFamily="2" charset="0"/>
              </a:rPr>
              <a:t>স্মরন</a:t>
            </a:r>
            <a:r>
              <a:rPr lang="en-US" sz="3200" dirty="0" smtClean="0">
                <a:solidFill>
                  <a:srgbClr val="160413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160413"/>
                </a:solidFill>
                <a:latin typeface="NikoshBAN" pitchFamily="2" charset="0"/>
                <a:cs typeface="NikoshBAN" pitchFamily="2" charset="0"/>
              </a:rPr>
              <a:t>করার</a:t>
            </a:r>
            <a:r>
              <a:rPr lang="en-US" sz="3200" dirty="0" smtClean="0">
                <a:solidFill>
                  <a:srgbClr val="160413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160413"/>
                </a:solidFill>
                <a:latin typeface="NikoshBAN" pitchFamily="2" charset="0"/>
                <a:cs typeface="NikoshBAN" pitchFamily="2" charset="0"/>
              </a:rPr>
              <a:t>যোগ্য</a:t>
            </a:r>
            <a:r>
              <a:rPr lang="en-US" sz="3200" dirty="0" smtClean="0">
                <a:solidFill>
                  <a:srgbClr val="160413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sz="3200" dirty="0" smtClean="0">
                <a:solidFill>
                  <a:srgbClr val="160413"/>
                </a:solidFill>
                <a:latin typeface="NikoshBAN" pitchFamily="2" charset="0"/>
                <a:cs typeface="NikoshBAN" pitchFamily="2" charset="0"/>
              </a:rPr>
            </a:br>
            <a:r>
              <a:rPr lang="en-US" sz="3200" dirty="0" err="1" smtClean="0">
                <a:solidFill>
                  <a:srgbClr val="160413"/>
                </a:solidFill>
                <a:latin typeface="NikoshBAN" pitchFamily="2" charset="0"/>
                <a:cs typeface="NikoshBAN" pitchFamily="2" charset="0"/>
              </a:rPr>
              <a:t>যা</a:t>
            </a:r>
            <a:r>
              <a:rPr lang="en-US" sz="3200" dirty="0" smtClean="0">
                <a:solidFill>
                  <a:srgbClr val="160413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160413"/>
                </a:solidFill>
                <a:latin typeface="NikoshBAN" pitchFamily="2" charset="0"/>
                <a:cs typeface="NikoshBAN" pitchFamily="2" charset="0"/>
              </a:rPr>
              <a:t>কল্পনা</a:t>
            </a:r>
            <a:r>
              <a:rPr lang="en-US" sz="3200" dirty="0" smtClean="0">
                <a:solidFill>
                  <a:srgbClr val="160413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160413"/>
                </a:solidFill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3200" dirty="0" smtClean="0">
                <a:solidFill>
                  <a:srgbClr val="160413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160413"/>
                </a:solidFill>
                <a:latin typeface="NikoshBAN" pitchFamily="2" charset="0"/>
                <a:cs typeface="NikoshBAN" pitchFamily="2" charset="0"/>
              </a:rPr>
              <a:t>ভাবা</a:t>
            </a:r>
            <a:r>
              <a:rPr lang="en-US" sz="3200" dirty="0" smtClean="0">
                <a:solidFill>
                  <a:srgbClr val="160413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160413"/>
                </a:solidFill>
                <a:latin typeface="NikoshBAN" pitchFamily="2" charset="0"/>
                <a:cs typeface="NikoshBAN" pitchFamily="2" charset="0"/>
              </a:rPr>
              <a:t>যায়না</a:t>
            </a:r>
            <a:r>
              <a:rPr lang="en-US" sz="3200" dirty="0" smtClean="0">
                <a:solidFill>
                  <a:srgbClr val="160413"/>
                </a:solidFill>
                <a:latin typeface="NikoshBAN" pitchFamily="2" charset="0"/>
                <a:cs typeface="NikoshBAN" pitchFamily="2" charset="0"/>
              </a:rPr>
              <a:t>  </a:t>
            </a:r>
            <a:endParaRPr lang="en-US" sz="3200" dirty="0">
              <a:solidFill>
                <a:srgbClr val="160413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Content Placeholder 14"/>
          <p:cNvSpPr txBox="1">
            <a:spLocks/>
          </p:cNvSpPr>
          <p:nvPr/>
        </p:nvSpPr>
        <p:spPr>
          <a:xfrm>
            <a:off x="4953000" y="2438400"/>
            <a:ext cx="3733800" cy="38862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endParaRPr kumimoji="0" lang="en-US" sz="26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1" name="Text Placeholder 6"/>
          <p:cNvSpPr txBox="1">
            <a:spLocks/>
          </p:cNvSpPr>
          <p:nvPr/>
        </p:nvSpPr>
        <p:spPr>
          <a:xfrm>
            <a:off x="4953000" y="1295400"/>
            <a:ext cx="3733800" cy="830997"/>
          </a:xfrm>
          <a:prstGeom prst="rect">
            <a:avLst/>
          </a:prstGeom>
          <a:solidFill>
            <a:srgbClr val="99CCFF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91440" rtlCol="0" anchor="b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বিপরীত</a:t>
            </a:r>
            <a:r>
              <a:rPr kumimoji="0" 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kumimoji="0" lang="en-US" sz="4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শব্দ</a:t>
            </a:r>
            <a:r>
              <a:rPr lang="bn-IN" sz="4800" b="1" dirty="0" smtClean="0">
                <a:solidFill>
                  <a:srgbClr val="FF0000"/>
                </a:solidFill>
                <a:latin typeface="NikoshBAN" pitchFamily="2" charset="0"/>
                <a:ea typeface="+mj-ea"/>
                <a:cs typeface="NikoshBAN" pitchFamily="2" charset="0"/>
              </a:rPr>
              <a:t>ঃ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ikoshBAN" pitchFamily="2" charset="0"/>
              <a:ea typeface="+mj-ea"/>
              <a:cs typeface="NikoshBAN" pitchFamily="2" charset="0"/>
            </a:endParaRPr>
          </a:p>
        </p:txBody>
      </p:sp>
      <p:sp>
        <p:nvSpPr>
          <p:cNvPr id="24" name="Content Placeholder 7"/>
          <p:cNvSpPr txBox="1">
            <a:spLocks/>
          </p:cNvSpPr>
          <p:nvPr/>
        </p:nvSpPr>
        <p:spPr>
          <a:xfrm>
            <a:off x="4953000" y="2133600"/>
            <a:ext cx="3733800" cy="4524315"/>
          </a:xfrm>
          <a:prstGeom prst="rect">
            <a:avLst/>
          </a:prstGeom>
          <a:solidFill>
            <a:srgbClr val="99CCFF"/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square" rtlCol="0">
            <a:sp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n-US" sz="3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160413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ছোট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60413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 </a:t>
            </a:r>
            <a:b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60413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</a:br>
            <a:r>
              <a:rPr kumimoji="0" lang="en-US" sz="3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160413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বিদেশ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60413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 </a:t>
            </a:r>
            <a:b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60413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</a:br>
            <a:r>
              <a:rPr kumimoji="0" lang="en-US" sz="3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160413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বৄহ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60413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ৎ </a:t>
            </a:r>
            <a:b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60413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</a:br>
            <a:r>
              <a:rPr kumimoji="0" lang="en-US" sz="3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160413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অসম্ভব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60413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  </a:t>
            </a:r>
            <a:b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60413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</a:br>
            <a:r>
              <a:rPr kumimoji="0" lang="en-US" sz="3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160413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ভালো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60413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/>
            </a:r>
            <a:b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60413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</a:br>
            <a:r>
              <a:rPr kumimoji="0" lang="en-US" sz="3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160413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বন্ধু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60413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/>
            </a:r>
            <a:b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60413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</a:br>
            <a:r>
              <a:rPr kumimoji="0" lang="en-US" sz="3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160413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সোজা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60413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/>
            </a:r>
            <a:b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60413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</a:br>
            <a:r>
              <a:rPr kumimoji="0" lang="en-US" sz="3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160413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দ্রুত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160413"/>
              </a:solidFill>
              <a:effectLst/>
              <a:uLnTx/>
              <a:uFillTx/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66800" y="533400"/>
            <a:ext cx="3048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মূখে মূখে বলঃ</a:t>
            </a:r>
            <a:endParaRPr lang="en-US" sz="4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>
    <p:newsflash/>
    <p:sndAc>
      <p:stSnd>
        <p:snd r:embed="rId2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43200" y="1752600"/>
            <a:ext cx="2819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5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বাড়ি কাজঃ</a:t>
            </a:r>
            <a:endParaRPr lang="en-US" sz="54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05000" y="3733800"/>
            <a:ext cx="5867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৭। প্রদত্ত অনু্ছেদটির মূলভাব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8200" y="609600"/>
            <a:ext cx="813236" cy="5715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r>
              <a:rPr lang="en-US" sz="36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নিরাময়মূলক</a:t>
            </a:r>
            <a:r>
              <a:rPr lang="en-US" sz="36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ব্যবস্থা</a:t>
            </a:r>
            <a:endParaRPr lang="en-US" sz="36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7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770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6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8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 cstate="print">
            <a:lum/>
          </a:blip>
          <a:srcRect/>
          <a:stretch>
            <a:fillRect t="-43000" b="-4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724400" y="1143000"/>
            <a:ext cx="5301681" cy="1569660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txBody>
          <a:bodyPr wrap="square">
            <a:spAutoFit/>
          </a:bodyPr>
          <a:lstStyle/>
          <a:p>
            <a:pPr algn="ctr"/>
            <a:r>
              <a:rPr lang="en-US" sz="9600" b="1" dirty="0" err="1" smtClean="0">
                <a:ln>
                  <a:solidFill>
                    <a:schemeClr val="tx2">
                      <a:lumMod val="75000"/>
                    </a:schemeClr>
                  </a:solidFill>
                </a:ln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2000" b="1" dirty="0">
              <a:ln>
                <a:solidFill>
                  <a:schemeClr val="tx2">
                    <a:lumMod val="75000"/>
                  </a:schemeClr>
                </a:solidFill>
              </a:ln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>
    <p:newsflash/>
    <p:sndAc>
      <p:stSnd>
        <p:snd r:embed="rId2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595</TotalTime>
  <Words>311</Words>
  <Application>Microsoft Office PowerPoint</Application>
  <PresentationFormat>On-screen Show (4:3)</PresentationFormat>
  <Paragraphs>82</Paragraphs>
  <Slides>24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PTI</dc:creator>
  <cp:lastModifiedBy>PTI</cp:lastModifiedBy>
  <cp:revision>39</cp:revision>
  <dcterms:created xsi:type="dcterms:W3CDTF">2013-07-01T15:36:09Z</dcterms:created>
  <dcterms:modified xsi:type="dcterms:W3CDTF">2013-10-14T05:00:54Z</dcterms:modified>
</cp:coreProperties>
</file>